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60" r:id="rId2"/>
    <p:sldId id="261" r:id="rId3"/>
    <p:sldId id="258" r:id="rId4"/>
    <p:sldId id="263" r:id="rId5"/>
    <p:sldId id="289" r:id="rId6"/>
    <p:sldId id="262" r:id="rId7"/>
    <p:sldId id="302" r:id="rId8"/>
    <p:sldId id="290" r:id="rId9"/>
    <p:sldId id="296" r:id="rId10"/>
    <p:sldId id="299" r:id="rId11"/>
    <p:sldId id="294" r:id="rId12"/>
    <p:sldId id="297" r:id="rId13"/>
    <p:sldId id="300" r:id="rId14"/>
    <p:sldId id="292" r:id="rId15"/>
    <p:sldId id="293" r:id="rId16"/>
    <p:sldId id="301" r:id="rId17"/>
    <p:sldId id="303" r:id="rId18"/>
    <p:sldId id="277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882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746091" y="2677160"/>
            <a:ext cx="869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임베디드 시스템 </a:t>
            </a:r>
            <a:r>
              <a:rPr lang="en-US" altLang="ko-KR" sz="4800" spc="-300" dirty="0">
                <a:solidFill>
                  <a:schemeClr val="bg1"/>
                </a:solidFill>
              </a:rPr>
              <a:t>4</a:t>
            </a:r>
            <a:r>
              <a:rPr lang="ko-KR" altLang="en-US" sz="4800" spc="-300" dirty="0">
                <a:solidFill>
                  <a:schemeClr val="bg1"/>
                </a:solidFill>
              </a:rPr>
              <a:t>조 </a:t>
            </a:r>
            <a:r>
              <a:rPr lang="ko-KR" altLang="en-US" sz="4800" spc="-300" dirty="0" err="1">
                <a:solidFill>
                  <a:schemeClr val="bg1"/>
                </a:solidFill>
              </a:rPr>
              <a:t>텀프로젝트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70" y="217297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70" y="401193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204460" y="4346575"/>
            <a:ext cx="178308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20180450 </a:t>
            </a:r>
            <a:r>
              <a:rPr lang="ko-KR" altLang="en-US" sz="1600" dirty="0">
                <a:solidFill>
                  <a:schemeClr val="bg1"/>
                </a:solidFill>
              </a:rPr>
              <a:t>김현기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20180307 </a:t>
            </a:r>
            <a:r>
              <a:rPr lang="ko-KR" altLang="en-US" sz="1600" dirty="0">
                <a:solidFill>
                  <a:schemeClr val="bg1"/>
                </a:solidFill>
              </a:rPr>
              <a:t>이지원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101600"/>
            <a:ext cx="195580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과정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152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75030" y="676275"/>
            <a:ext cx="133241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/>
                </a:solidFill>
                <a:latin typeface="Arial Nova Light" charset="0"/>
              </a:rPr>
              <a:t>RC</a:t>
            </a: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카 기본 스케치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B20F30C0-FCC2-5421-14F2-9AB642DEC675}"/>
              </a:ext>
            </a:extLst>
          </p:cNvPr>
          <p:cNvSpPr txBox="1">
            <a:spLocks/>
          </p:cNvSpPr>
          <p:nvPr/>
        </p:nvSpPr>
        <p:spPr>
          <a:xfrm>
            <a:off x="486000" y="1210796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spc="-140" dirty="0">
                <a:solidFill>
                  <a:srgbClr val="393939"/>
                </a:solidFill>
              </a:rPr>
              <a:t>2. RC</a:t>
            </a:r>
            <a:r>
              <a:rPr lang="ko-KR" altLang="en-US" sz="1400" spc="-140" dirty="0">
                <a:solidFill>
                  <a:srgbClr val="393939"/>
                </a:solidFill>
              </a:rPr>
              <a:t>카 움직임 제어 코드 </a:t>
            </a:r>
            <a:r>
              <a:rPr lang="en-US" altLang="ko-KR" sz="1400" spc="-140" dirty="0">
                <a:solidFill>
                  <a:srgbClr val="393939"/>
                </a:solidFill>
              </a:rPr>
              <a:t>(2)</a:t>
            </a:r>
            <a:endParaRPr lang="ko-KR" altLang="en-US" sz="1400" dirty="0">
              <a:solidFill>
                <a:srgbClr val="393939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144316-D5FD-171D-F875-6B9A8969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" y="1652270"/>
            <a:ext cx="3364615" cy="50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D322B-5B11-9F16-88A1-05E72FC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85" y="1652270"/>
            <a:ext cx="3364615" cy="50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EA97572-113A-431D-F548-108C1423A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09"/>
          <a:stretch/>
        </p:blipFill>
        <p:spPr>
          <a:xfrm>
            <a:off x="4976770" y="1652270"/>
            <a:ext cx="3364615" cy="30134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3E2695-0526-D754-ACDD-7A58FD564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16"/>
          <a:stretch/>
        </p:blipFill>
        <p:spPr>
          <a:xfrm>
            <a:off x="4976769" y="4664765"/>
            <a:ext cx="3364615" cy="8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101600"/>
            <a:ext cx="195580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과정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152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75030" y="676275"/>
            <a:ext cx="244810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100" dirty="0" err="1">
                <a:solidFill>
                  <a:schemeClr val="bg1"/>
                </a:solidFill>
                <a:latin typeface="Arial Nova Light" charset="0"/>
              </a:rPr>
              <a:t>앱인벤터</a:t>
            </a: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 블록 코드 및 어플리케이션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5E8AD5-E29E-304C-9C39-4A836D03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512560"/>
            <a:ext cx="6833643" cy="461200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ECD4B17-08F4-C0E9-1AF6-C46FE26DA3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" r="5208"/>
          <a:stretch/>
        </p:blipFill>
        <p:spPr>
          <a:xfrm>
            <a:off x="6719343" y="2747465"/>
            <a:ext cx="5425668" cy="2429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101600"/>
            <a:ext cx="195580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과정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152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75030" y="676275"/>
            <a:ext cx="822661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기능 추가 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8DBD453E-EA5E-71C0-240A-D358E4254C4A}"/>
              </a:ext>
            </a:extLst>
          </p:cNvPr>
          <p:cNvSpPr txBox="1">
            <a:spLocks/>
          </p:cNvSpPr>
          <p:nvPr/>
        </p:nvSpPr>
        <p:spPr>
          <a:xfrm>
            <a:off x="132080" y="1179195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1. 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제자리 회전 </a:t>
            </a:r>
            <a:r>
              <a:rPr lang="en-US" altLang="ko-KR" sz="1400" b="1" spc="-140" dirty="0">
                <a:solidFill>
                  <a:srgbClr val="393939"/>
                </a:solidFill>
              </a:rPr>
              <a:t>(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시계</a:t>
            </a:r>
            <a:r>
              <a:rPr lang="en-US" altLang="ko-KR" sz="1400" b="1" spc="-140" dirty="0">
                <a:solidFill>
                  <a:srgbClr val="393939"/>
                </a:solidFill>
              </a:rPr>
              <a:t>, </a:t>
            </a:r>
            <a:r>
              <a:rPr lang="ko-KR" altLang="en-US" sz="1400" b="1" spc="-140" dirty="0">
                <a:solidFill>
                  <a:srgbClr val="393939"/>
                </a:solidFill>
              </a:rPr>
              <a:t>반시계</a:t>
            </a:r>
            <a:r>
              <a:rPr lang="en-US" altLang="ko-KR" sz="1400" b="1" spc="-140" dirty="0">
                <a:solidFill>
                  <a:srgbClr val="393939"/>
                </a:solidFill>
              </a:rPr>
              <a:t>)</a:t>
            </a:r>
            <a:endParaRPr lang="ko-KR" altLang="en-US" sz="1400" b="1" dirty="0">
              <a:solidFill>
                <a:srgbClr val="39393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A1674C-BD7D-3F82-C8C9-74D9B9887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06"/>
          <a:stretch/>
        </p:blipFill>
        <p:spPr>
          <a:xfrm>
            <a:off x="184450" y="1486972"/>
            <a:ext cx="2120790" cy="14070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A4D56D-7F6B-A29A-E9FB-395D83AA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4395751"/>
            <a:ext cx="2381250" cy="24669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C0E5E32-4F9A-8AA9-2B69-D25E76F4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5"/>
          <a:stretch/>
        </p:blipFill>
        <p:spPr>
          <a:xfrm>
            <a:off x="2262373" y="1486972"/>
            <a:ext cx="2120790" cy="1407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930C2F-0D79-80E7-414F-D7DC181E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50" y="3097685"/>
            <a:ext cx="2600325" cy="1085850"/>
          </a:xfrm>
          <a:prstGeom prst="rect">
            <a:avLst/>
          </a:prstGeom>
        </p:spPr>
      </p:pic>
      <p:sp>
        <p:nvSpPr>
          <p:cNvPr id="36" name="Rect 0">
            <a:extLst>
              <a:ext uri="{FF2B5EF4-FFF2-40B4-BE49-F238E27FC236}">
                <a16:creationId xmlns:a16="http://schemas.microsoft.com/office/drawing/2014/main" id="{29BC6950-63D8-AFA4-1B0E-815B5860D94C}"/>
              </a:ext>
            </a:extLst>
          </p:cNvPr>
          <p:cNvSpPr txBox="1">
            <a:spLocks/>
          </p:cNvSpPr>
          <p:nvPr/>
        </p:nvSpPr>
        <p:spPr>
          <a:xfrm>
            <a:off x="4802263" y="1179195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en-US" altLang="ko-KR" sz="1400" b="1" spc="-140" dirty="0">
                <a:solidFill>
                  <a:srgbClr val="393939"/>
                </a:solidFill>
              </a:rPr>
              <a:t>2.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기어변속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763FAE-D3E9-852C-FA6F-ECCC0E5A7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614" y="1512372"/>
            <a:ext cx="2009572" cy="3763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F73ED9-A111-5BD0-0DE5-30A86403B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237" y="5135766"/>
            <a:ext cx="2448000" cy="61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7CBAFF-6813-BE31-431B-E395949FEF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3821"/>
          <a:stretch/>
        </p:blipFill>
        <p:spPr>
          <a:xfrm>
            <a:off x="6880186" y="2332735"/>
            <a:ext cx="5210175" cy="28080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25A183-987D-CCE0-4140-D3157CA57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256" y="2007797"/>
            <a:ext cx="17240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101600"/>
            <a:ext cx="195580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과정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152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75030" y="676275"/>
            <a:ext cx="822661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기능 추가 </a:t>
            </a: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8DBD453E-EA5E-71C0-240A-D358E4254C4A}"/>
              </a:ext>
            </a:extLst>
          </p:cNvPr>
          <p:cNvSpPr txBox="1">
            <a:spLocks/>
          </p:cNvSpPr>
          <p:nvPr/>
        </p:nvSpPr>
        <p:spPr>
          <a:xfrm>
            <a:off x="132080" y="1179195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3 LED (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전조등과 비상등</a:t>
            </a:r>
            <a:r>
              <a:rPr lang="en-US" altLang="ko-KR" sz="1400" b="1" spc="-140" dirty="0">
                <a:solidFill>
                  <a:srgbClr val="393939"/>
                </a:solidFill>
              </a:rPr>
              <a:t>)</a:t>
            </a:r>
            <a:endParaRPr lang="ko-KR" altLang="en-US" sz="1400" b="1" dirty="0">
              <a:solidFill>
                <a:srgbClr val="393939"/>
              </a:solidFill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29BC6950-63D8-AFA4-1B0E-815B5860D94C}"/>
              </a:ext>
            </a:extLst>
          </p:cNvPr>
          <p:cNvSpPr txBox="1">
            <a:spLocks/>
          </p:cNvSpPr>
          <p:nvPr/>
        </p:nvSpPr>
        <p:spPr>
          <a:xfrm>
            <a:off x="5941993" y="3201784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just" latinLnBrk="0"/>
            <a:r>
              <a:rPr lang="en-US" altLang="ko-KR" sz="1400" b="1" spc="-140" dirty="0">
                <a:solidFill>
                  <a:srgbClr val="393939"/>
                </a:solidFill>
              </a:rPr>
              <a:t>4.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부저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</a:t>
            </a:r>
            <a:r>
              <a:rPr lang="en-US" altLang="ko-KR" sz="1400" b="1" spc="-140" dirty="0">
                <a:solidFill>
                  <a:srgbClr val="393939"/>
                </a:solidFill>
              </a:rPr>
              <a:t>(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클락션과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후방감지 알람 소리</a:t>
            </a:r>
            <a:r>
              <a:rPr lang="en-US" altLang="ko-KR" sz="1400" b="1" spc="-140" dirty="0">
                <a:solidFill>
                  <a:srgbClr val="393939"/>
                </a:solidFill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F26B22-5C39-3B0C-B297-3371B023B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8" y="1737410"/>
            <a:ext cx="4106212" cy="29714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906FBB-5C50-B230-9F80-CAE1C2D9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8" y="4755949"/>
            <a:ext cx="1712324" cy="19845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D33AF-D77E-E680-6BF7-E8039EE5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80" y="4712308"/>
            <a:ext cx="2009775" cy="9715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44319C-119B-FDBB-C966-06E17333C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1505011"/>
            <a:ext cx="3248025" cy="266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9492B1-ECA8-60B7-7BB7-1B2A976EA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25" y="1209257"/>
            <a:ext cx="1666875" cy="2476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D9EF2EF-F271-50BE-B482-66C76AAE5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025" y="1456907"/>
            <a:ext cx="3175000" cy="14439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EE635D-727F-3845-7506-64287EB82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4326" y="3205605"/>
            <a:ext cx="2837444" cy="225450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EB12C9C-6FE1-58B5-6260-1781B6370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570" y="1567305"/>
            <a:ext cx="3181350" cy="1638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B1B26F-C4E0-C42C-1F70-EBA2B6530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5063" y="5564138"/>
            <a:ext cx="1809386" cy="10737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35F05E4-D97C-974B-57D9-0A47A504A4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6706" y="5564138"/>
            <a:ext cx="1860550" cy="53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7600726-BC5D-5F4F-E4A3-655380F9F8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5614" r="47287" b="-1971"/>
          <a:stretch/>
        </p:blipFill>
        <p:spPr>
          <a:xfrm>
            <a:off x="5941993" y="3509561"/>
            <a:ext cx="2746414" cy="9715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F8C5B9-F7A0-BB7E-E73D-F2289B4F8B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1993" y="4991059"/>
            <a:ext cx="1685926" cy="16954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57FB27C-25B8-7DB5-0FBB-F7D800C35D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302"/>
          <a:stretch/>
        </p:blipFill>
        <p:spPr>
          <a:xfrm>
            <a:off x="5941993" y="4434637"/>
            <a:ext cx="2009814" cy="5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4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190" y="3105785"/>
            <a:ext cx="20008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02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21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93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04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0008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플로우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10748-7588-2F5C-FDA3-F45503B1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2" y="1584949"/>
            <a:ext cx="1766007" cy="2087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C48D6F-48E8-0B92-DCE4-15518C1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880" y="1486995"/>
            <a:ext cx="4643900" cy="3216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F05FA0-D811-34CD-9EB6-49BB03D1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3998625"/>
            <a:ext cx="2280900" cy="2863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D57666-5A7E-2211-3E79-EDE516B15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460" y="1486972"/>
            <a:ext cx="1635040" cy="3519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77325F-CAF7-19B4-BB28-974686634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980" y="1506351"/>
            <a:ext cx="1948422" cy="22442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8B51A3-14E5-FEFB-5DA0-89B63FB40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2999" y="4139917"/>
            <a:ext cx="4225239" cy="2709664"/>
          </a:xfrm>
          <a:prstGeom prst="rect">
            <a:avLst/>
          </a:prstGeom>
        </p:spPr>
      </p:pic>
      <p:sp>
        <p:nvSpPr>
          <p:cNvPr id="20" name="Rect 0">
            <a:extLst>
              <a:ext uri="{FF2B5EF4-FFF2-40B4-BE49-F238E27FC236}">
                <a16:creationId xmlns:a16="http://schemas.microsoft.com/office/drawing/2014/main" id="{C8E755CC-813A-3E2C-99EE-665C9E6F352A}"/>
              </a:ext>
            </a:extLst>
          </p:cNvPr>
          <p:cNvSpPr txBox="1">
            <a:spLocks/>
          </p:cNvSpPr>
          <p:nvPr/>
        </p:nvSpPr>
        <p:spPr>
          <a:xfrm>
            <a:off x="132080" y="1179195"/>
            <a:ext cx="201422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en-US" sz="1400" b="1" spc="-140" dirty="0">
                <a:solidFill>
                  <a:srgbClr val="393939"/>
                </a:solidFill>
              </a:rPr>
              <a:t>블루투스 </a:t>
            </a:r>
            <a:r>
              <a:rPr lang="en-US" altLang="ko-KR" sz="1400" b="1" spc="-140" dirty="0">
                <a:solidFill>
                  <a:srgbClr val="393939"/>
                </a:solidFill>
              </a:rPr>
              <a:t>- 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아두이노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연결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22977DE9-21EE-12FE-5D0B-F78A401ECF76}"/>
              </a:ext>
            </a:extLst>
          </p:cNvPr>
          <p:cNvSpPr txBox="1">
            <a:spLocks/>
          </p:cNvSpPr>
          <p:nvPr/>
        </p:nvSpPr>
        <p:spPr>
          <a:xfrm>
            <a:off x="2412980" y="1179218"/>
            <a:ext cx="201422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후방 센서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4CCC5C9D-FD7E-3205-8B8D-C028E3B60B39}"/>
              </a:ext>
            </a:extLst>
          </p:cNvPr>
          <p:cNvSpPr txBox="1">
            <a:spLocks/>
          </p:cNvSpPr>
          <p:nvPr/>
        </p:nvSpPr>
        <p:spPr>
          <a:xfrm>
            <a:off x="4685618" y="1198574"/>
            <a:ext cx="940482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기어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1B83B67C-A07F-6850-C47D-7D7BA58F1498}"/>
              </a:ext>
            </a:extLst>
          </p:cNvPr>
          <p:cNvSpPr txBox="1">
            <a:spLocks/>
          </p:cNvSpPr>
          <p:nvPr/>
        </p:nvSpPr>
        <p:spPr>
          <a:xfrm>
            <a:off x="9604460" y="1177313"/>
            <a:ext cx="106354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클락션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AEAD89E8-B8AB-8FAB-0477-8A5BD7E5E26B}"/>
              </a:ext>
            </a:extLst>
          </p:cNvPr>
          <p:cNvSpPr txBox="1">
            <a:spLocks/>
          </p:cNvSpPr>
          <p:nvPr/>
        </p:nvSpPr>
        <p:spPr>
          <a:xfrm>
            <a:off x="75649" y="3759557"/>
            <a:ext cx="1726237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전조등</a:t>
            </a:r>
            <a:r>
              <a:rPr lang="en-US" altLang="ko-KR" sz="1400" b="1" spc="-140" dirty="0">
                <a:solidFill>
                  <a:srgbClr val="393939"/>
                </a:solidFill>
              </a:rPr>
              <a:t>/</a:t>
            </a:r>
            <a:r>
              <a:rPr lang="ko-KR" altLang="en-US" sz="1400" b="1" spc="-140" dirty="0">
                <a:solidFill>
                  <a:srgbClr val="393939"/>
                </a:solidFill>
              </a:rPr>
              <a:t>비상등</a:t>
            </a:r>
            <a:endParaRPr lang="en-US" altLang="ko-KR" sz="1400" b="1" spc="-140" dirty="0">
              <a:solidFill>
                <a:srgbClr val="393939"/>
              </a:solidFill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7F9397E5-2221-E52C-EE1C-353CF47A1ACC}"/>
              </a:ext>
            </a:extLst>
          </p:cNvPr>
          <p:cNvSpPr txBox="1">
            <a:spLocks/>
          </p:cNvSpPr>
          <p:nvPr/>
        </p:nvSpPr>
        <p:spPr>
          <a:xfrm>
            <a:off x="2524072" y="3770000"/>
            <a:ext cx="241622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제자리 회전</a:t>
            </a:r>
            <a:r>
              <a:rPr lang="en-US" altLang="ko-KR" sz="1400" b="1" spc="-140" dirty="0">
                <a:solidFill>
                  <a:srgbClr val="393939"/>
                </a:solidFill>
              </a:rPr>
              <a:t>(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시계</a:t>
            </a:r>
            <a:r>
              <a:rPr lang="en-US" altLang="ko-KR" sz="1400" b="1" spc="-140" dirty="0">
                <a:solidFill>
                  <a:srgbClr val="393939"/>
                </a:solidFill>
              </a:rPr>
              <a:t>, </a:t>
            </a:r>
            <a:r>
              <a:rPr lang="ko-KR" altLang="en-US" sz="1400" b="1" spc="-140" dirty="0">
                <a:solidFill>
                  <a:srgbClr val="393939"/>
                </a:solidFill>
              </a:rPr>
              <a:t>반시계</a:t>
            </a:r>
            <a:r>
              <a:rPr lang="en-US" altLang="ko-KR" sz="1400" b="1" spc="-140" dirty="0">
                <a:solidFill>
                  <a:srgbClr val="39393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392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190" y="310578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자체 평가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02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21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93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2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자체 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15552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자체 평가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향후 계획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8BDAC7-0775-7F8C-3F4D-6E9777513A5D}"/>
              </a:ext>
            </a:extLst>
          </p:cNvPr>
          <p:cNvSpPr>
            <a:spLocks/>
          </p:cNvSpPr>
          <p:nvPr/>
        </p:nvSpPr>
        <p:spPr>
          <a:xfrm>
            <a:off x="339725" y="4392295"/>
            <a:ext cx="11511280" cy="1368425"/>
          </a:xfrm>
          <a:prstGeom prst="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85750" indent="-285750" latinLnBrk="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진짜 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RC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카를 분해한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후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rial" charset="0"/>
                <a:cs typeface="Arial" charset="0"/>
              </a:rPr>
              <a:t>아두이노를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 연결하여 제어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285750" indent="-285750" latinLnBrk="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초음파센서를 이용한 자율주행 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RC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카를 제작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285750" indent="-285750" latinLnBrk="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Arial" charset="0"/>
                <a:cs typeface="Arial" charset="0"/>
              </a:rPr>
              <a:t>서보모터를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 이용하여 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RC</a:t>
            </a:r>
            <a:r>
              <a:rPr lang="ko-KR" altLang="en-US" dirty="0" err="1">
                <a:solidFill>
                  <a:schemeClr val="tx1"/>
                </a:solidFill>
                <a:latin typeface="Arial" charset="0"/>
                <a:cs typeface="Arial" charset="0"/>
              </a:rPr>
              <a:t>카의</a:t>
            </a:r>
            <a:r>
              <a:rPr lang="ko-KR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 앞 바퀴를 좌우로 움직일 수 있도록 개선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94635-A205-B6DC-60C5-81AB42FA4231}"/>
              </a:ext>
            </a:extLst>
          </p:cNvPr>
          <p:cNvSpPr txBox="1"/>
          <p:nvPr/>
        </p:nvSpPr>
        <p:spPr>
          <a:xfrm>
            <a:off x="339725" y="1264920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자체 평가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485967-86F1-59C1-165F-A2D33272B3EE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9E41D1-2F5F-FF79-8780-06CC5791513A}"/>
              </a:ext>
            </a:extLst>
          </p:cNvPr>
          <p:cNvSpPr txBox="1"/>
          <p:nvPr/>
        </p:nvSpPr>
        <p:spPr>
          <a:xfrm>
            <a:off x="339725" y="374713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계획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441093-23AC-22A3-0C08-C3652D50373E}"/>
              </a:ext>
            </a:extLst>
          </p:cNvPr>
          <p:cNvSpPr/>
          <p:nvPr/>
        </p:nvSpPr>
        <p:spPr>
          <a:xfrm>
            <a:off x="132080" y="3743960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952EA8-C1CC-E6D0-6359-8E32E5EAC7F3}"/>
              </a:ext>
            </a:extLst>
          </p:cNvPr>
          <p:cNvSpPr>
            <a:spLocks/>
          </p:cNvSpPr>
          <p:nvPr/>
        </p:nvSpPr>
        <p:spPr>
          <a:xfrm>
            <a:off x="339725" y="2176681"/>
            <a:ext cx="5648327" cy="136842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latinLnBrk="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비상등의 </a:t>
            </a:r>
            <a:r>
              <a:rPr lang="ko-KR" alt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깜빡거림과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후방센서가 구현되지 않음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342900" indent="-342900" latinLnBrk="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아두이노에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전력이 공급되지 않으면 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RC</a:t>
            </a:r>
            <a:r>
              <a:rPr lang="ko-KR" alt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카가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작동하지 않음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5B8148-7F41-3AE2-DEAE-805A78FAB67B}"/>
              </a:ext>
            </a:extLst>
          </p:cNvPr>
          <p:cNvSpPr>
            <a:spLocks/>
          </p:cNvSpPr>
          <p:nvPr/>
        </p:nvSpPr>
        <p:spPr>
          <a:xfrm>
            <a:off x="6202679" y="2187575"/>
            <a:ext cx="5648326" cy="136842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latinLnBrk="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앱인벤터의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＇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타이머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센서를 이용하여 해결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342900" indent="-342900" latinLnBrk="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아두이노에</a:t>
            </a:r>
            <a:r>
              <a:rPr lang="ko-KR" alt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 배터리를 직접 연결하여 전력을 공급함</a:t>
            </a:r>
            <a:r>
              <a:rPr lang="en-US" altLang="ko-KR" sz="14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D136B1-308E-2BCE-ABBF-DD02339C6669}"/>
              </a:ext>
            </a:extLst>
          </p:cNvPr>
          <p:cNvSpPr txBox="1"/>
          <p:nvPr/>
        </p:nvSpPr>
        <p:spPr>
          <a:xfrm>
            <a:off x="339725" y="1709420"/>
            <a:ext cx="7745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spc="-300" dirty="0">
                <a:solidFill>
                  <a:srgbClr val="393939"/>
                </a:solidFill>
                <a:latin typeface="+mn-ea"/>
              </a:rPr>
              <a:t>8</a:t>
            </a:r>
          </a:p>
          <a:p>
            <a:r>
              <a:rPr lang="ko-KR" altLang="en-US" spc="-300" dirty="0">
                <a:solidFill>
                  <a:srgbClr val="393939"/>
                </a:solidFill>
                <a:latin typeface="+mn-ea"/>
              </a:rPr>
              <a:t>문제점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771EE2-AFE7-69AC-95BC-B71BBC40A79B}"/>
              </a:ext>
            </a:extLst>
          </p:cNvPr>
          <p:cNvSpPr txBox="1"/>
          <p:nvPr/>
        </p:nvSpPr>
        <p:spPr>
          <a:xfrm>
            <a:off x="6202679" y="1709419"/>
            <a:ext cx="99738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" spc="-300" dirty="0">
                <a:solidFill>
                  <a:srgbClr val="393939"/>
                </a:solidFill>
                <a:latin typeface="+mn-ea"/>
              </a:rPr>
              <a:t>8</a:t>
            </a:r>
          </a:p>
          <a:p>
            <a:r>
              <a:rPr lang="ko-KR" altLang="en-US" spc="-300" dirty="0">
                <a:solidFill>
                  <a:srgbClr val="393939"/>
                </a:solidFill>
                <a:latin typeface="+mn-ea"/>
              </a:rPr>
              <a:t>문제 해결</a:t>
            </a:r>
          </a:p>
        </p:txBody>
      </p:sp>
    </p:spTree>
    <p:extLst>
      <p:ext uri="{BB962C8B-B14F-4D97-AF65-F5344CB8AC3E}">
        <p14:creationId xmlns:p14="http://schemas.microsoft.com/office/powerpoint/2010/main" val="201312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605" y="323215"/>
            <a:ext cx="389064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625411" y="2687847"/>
            <a:ext cx="46932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3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82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125" y="3799840"/>
            <a:ext cx="3427095" cy="708025"/>
            <a:chOff x="619125" y="3799840"/>
            <a:chExt cx="3427095" cy="7080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619125" y="3799840"/>
              <a:ext cx="502285" cy="70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267460" y="3891915"/>
              <a:ext cx="277812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주제 및 개발동기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125" y="4507865"/>
            <a:ext cx="3534410" cy="708025"/>
            <a:chOff x="619125" y="4790440"/>
            <a:chExt cx="3534410" cy="7080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619125" y="4790440"/>
              <a:ext cx="502285" cy="70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1267460" y="4883150"/>
              <a:ext cx="2885440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방법 및 과정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125" y="5232717"/>
            <a:ext cx="2299970" cy="708025"/>
            <a:chOff x="619125" y="5781675"/>
            <a:chExt cx="2299970" cy="7080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619125" y="5781675"/>
              <a:ext cx="502285" cy="70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1267460" y="5873750"/>
              <a:ext cx="165163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내용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B113AD-9008-839D-3BD7-5F2ACEF78ADD}"/>
              </a:ext>
            </a:extLst>
          </p:cNvPr>
          <p:cNvGrpSpPr/>
          <p:nvPr/>
        </p:nvGrpSpPr>
        <p:grpSpPr>
          <a:xfrm>
            <a:off x="619125" y="5923915"/>
            <a:ext cx="2299749" cy="707886"/>
            <a:chOff x="619125" y="5781675"/>
            <a:chExt cx="229974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6AA805-611E-4395-3E7F-1912A06AF6B0}"/>
                </a:ext>
              </a:extLst>
            </p:cNvPr>
            <p:cNvSpPr txBox="1"/>
            <p:nvPr/>
          </p:nvSpPr>
          <p:spPr>
            <a:xfrm>
              <a:off x="619125" y="5781675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C72291-A789-4E92-E986-145C6E676B95}"/>
                </a:ext>
              </a:extLst>
            </p:cNvPr>
            <p:cNvSpPr txBox="1"/>
            <p:nvPr/>
          </p:nvSpPr>
          <p:spPr>
            <a:xfrm>
              <a:off x="1267460" y="5873750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190" y="3105785"/>
            <a:ext cx="339407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및 개발동기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025"/>
            <a:ext cx="7429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21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93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339407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및 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4295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C4440-6BB2-0A1A-0CB8-EFEFD65670E1}"/>
              </a:ext>
            </a:extLst>
          </p:cNvPr>
          <p:cNvSpPr txBox="1"/>
          <p:nvPr/>
        </p:nvSpPr>
        <p:spPr>
          <a:xfrm>
            <a:off x="339725" y="1264920"/>
            <a:ext cx="72326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A2035A-B1C1-9C2A-F241-E7335FFE4E76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0C299-912A-1E4A-4BE2-93F6BB0E0F7D}"/>
              </a:ext>
            </a:extLst>
          </p:cNvPr>
          <p:cNvSpPr txBox="1"/>
          <p:nvPr/>
        </p:nvSpPr>
        <p:spPr>
          <a:xfrm>
            <a:off x="339725" y="3747135"/>
            <a:ext cx="126174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개발동기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ADC8EA-DEA4-CC16-2D06-52800830AE9A}"/>
              </a:ext>
            </a:extLst>
          </p:cNvPr>
          <p:cNvSpPr/>
          <p:nvPr/>
        </p:nvSpPr>
        <p:spPr>
          <a:xfrm>
            <a:off x="132080" y="3743960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341630" y="1961515"/>
            <a:ext cx="11511280" cy="1368425"/>
          </a:xfrm>
          <a:prstGeom prst="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낭만 가득 ‘낭만 </a:t>
            </a:r>
            <a:r>
              <a:rPr lang="ko-KR" altLang="en-US" sz="2800" dirty="0" err="1">
                <a:solidFill>
                  <a:schemeClr val="tx1"/>
                </a:solidFill>
                <a:latin typeface="Arial" charset="0"/>
                <a:cs typeface="Arial" charset="0"/>
              </a:rPr>
              <a:t>RC카</a:t>
            </a: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339725" y="4392295"/>
            <a:ext cx="11511280" cy="1368425"/>
          </a:xfrm>
          <a:prstGeom prst="rect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유튜브 및 </a:t>
            </a:r>
            <a:r>
              <a:rPr lang="ko-KR" altLang="en-US" sz="2800" dirty="0" err="1">
                <a:solidFill>
                  <a:schemeClr val="tx1"/>
                </a:solidFill>
                <a:latin typeface="Arial" charset="0"/>
                <a:cs typeface="Arial" charset="0"/>
              </a:rPr>
              <a:t>구글링</a:t>
            </a: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 중에 </a:t>
            </a:r>
            <a:r>
              <a:rPr lang="ko-KR" altLang="en-US" sz="2800" dirty="0" err="1">
                <a:solidFill>
                  <a:schemeClr val="tx1"/>
                </a:solidFill>
                <a:latin typeface="Arial" charset="0"/>
                <a:cs typeface="Arial" charset="0"/>
              </a:rPr>
              <a:t>아두이노로</a:t>
            </a: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 만든 </a:t>
            </a:r>
            <a:r>
              <a:rPr lang="ko-KR" altLang="en-US" sz="2800" dirty="0" err="1">
                <a:solidFill>
                  <a:schemeClr val="tx1"/>
                </a:solidFill>
                <a:latin typeface="Arial" charset="0"/>
                <a:cs typeface="Arial" charset="0"/>
              </a:rPr>
              <a:t>RC카를</a:t>
            </a: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 발견하였고, 어린시절 가지고 놀던 </a:t>
            </a:r>
            <a:r>
              <a:rPr lang="ko-KR" altLang="en-US" sz="2800" dirty="0" err="1">
                <a:solidFill>
                  <a:schemeClr val="tx1"/>
                </a:solidFill>
                <a:latin typeface="Arial" charset="0"/>
                <a:cs typeface="Arial" charset="0"/>
              </a:rPr>
              <a:t>RC카가</a:t>
            </a:r>
            <a:r>
              <a:rPr lang="ko-KR" alt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 기억이나 흥미가 생겨 개발을 진행하게 되었음</a:t>
            </a: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190" y="3105785"/>
            <a:ext cx="35172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방법 및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02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21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930"/>
            <a:ext cx="44678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1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875030" y="101600"/>
            <a:ext cx="204660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방법 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89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1846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Arial Nova Light" panose="020B0304020202020204" pitchFamily="34" charset="0"/>
              </a:rPr>
              <a:t>사용한 모듈 및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액추에이터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40715" y="5188585"/>
            <a:ext cx="2887980" cy="813237"/>
            <a:chOff x="640715" y="5188585"/>
            <a:chExt cx="2887980" cy="813237"/>
          </a:xfrm>
        </p:grpSpPr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640715" y="5694045"/>
              <a:ext cx="2887980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dirty="0">
                  <a:solidFill>
                    <a:srgbClr val="393939"/>
                  </a:solidFill>
                </a:rPr>
                <a:t>RC</a:t>
              </a:r>
              <a:r>
                <a:rPr lang="ko-KR" altLang="en-US" sz="1400" dirty="0" err="1">
                  <a:solidFill>
                    <a:srgbClr val="393939"/>
                  </a:solidFill>
                </a:rPr>
                <a:t>카의</a:t>
              </a:r>
              <a:r>
                <a:rPr lang="ko-KR" altLang="en-US" sz="1400" dirty="0">
                  <a:solidFill>
                    <a:srgbClr val="393939"/>
                  </a:solidFill>
                </a:rPr>
                <a:t> 바퀴 역할을 할 </a:t>
              </a:r>
              <a:r>
                <a:rPr lang="en-US" altLang="ko-KR" sz="1400" dirty="0">
                  <a:solidFill>
                    <a:srgbClr val="393939"/>
                  </a:solidFill>
                </a:rPr>
                <a:t>DC</a:t>
              </a:r>
              <a:r>
                <a:rPr lang="ko-KR" altLang="en-US" sz="1400" dirty="0">
                  <a:solidFill>
                    <a:srgbClr val="393939"/>
                  </a:solidFill>
                </a:rPr>
                <a:t>모터</a:t>
              </a:r>
              <a:r>
                <a:rPr lang="en-US" altLang="ko-KR" sz="1400" dirty="0">
                  <a:solidFill>
                    <a:srgbClr val="393939"/>
                  </a:solidFill>
                </a:rPr>
                <a:t>.</a:t>
              </a:r>
              <a:endParaRPr lang="ko-KR" altLang="en-US" sz="140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1229995" y="5188585"/>
              <a:ext cx="1710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 dirty="0" err="1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아두이노</a:t>
              </a:r>
              <a:r>
                <a:rPr lang="ko-KR" altLang="en-US" sz="2000" spc="-140" dirty="0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 </a:t>
              </a:r>
              <a:r>
                <a:rPr lang="ko-KR" altLang="en-US" sz="2000" spc="-140" dirty="0" err="1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RC카</a:t>
              </a:r>
              <a:endParaRPr lang="ko-KR" altLang="en-US" sz="200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7400" y="5188585"/>
            <a:ext cx="2887980" cy="1028680"/>
            <a:chOff x="4597400" y="5188585"/>
            <a:chExt cx="2887980" cy="1028680"/>
          </a:xfrm>
        </p:grpSpPr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597400" y="5694045"/>
              <a:ext cx="2887980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400" spc="-140" dirty="0">
                  <a:solidFill>
                    <a:srgbClr val="393939"/>
                  </a:solidFill>
                </a:rPr>
                <a:t>DC</a:t>
              </a:r>
              <a:r>
                <a:rPr lang="ko-KR" altLang="en-US" sz="1400" spc="-140" dirty="0">
                  <a:solidFill>
                    <a:srgbClr val="393939"/>
                  </a:solidFill>
                </a:rPr>
                <a:t>모터의 속도와 방향을 제어하기 위한 </a:t>
              </a:r>
              <a:r>
                <a:rPr lang="ko-KR" altLang="en-US" sz="1400" spc="-140" dirty="0" err="1">
                  <a:solidFill>
                    <a:srgbClr val="393939"/>
                  </a:solidFill>
                </a:rPr>
                <a:t>액추에이터</a:t>
              </a:r>
              <a:r>
                <a:rPr lang="en-US" altLang="ko-KR" sz="1400" spc="-140" dirty="0">
                  <a:solidFill>
                    <a:srgbClr val="393939"/>
                  </a:solidFill>
                </a:rPr>
                <a:t>.</a:t>
              </a:r>
              <a:endParaRPr lang="ko-KR" altLang="en-US" sz="140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109527" y="5188585"/>
              <a:ext cx="1972945" cy="998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 dirty="0" err="1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DC모터</a:t>
              </a:r>
              <a:r>
                <a:rPr lang="ko-KR" altLang="en-US" sz="2000" spc="-140" dirty="0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 드라이버</a:t>
              </a:r>
              <a:endParaRPr lang="ko-KR" altLang="en-US" sz="200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35682" y="5188584"/>
            <a:ext cx="2887980" cy="1029747"/>
            <a:chOff x="8635682" y="5188584"/>
            <a:chExt cx="2887980" cy="1029747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8635682" y="5695111"/>
              <a:ext cx="2887980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dirty="0">
                  <a:solidFill>
                    <a:srgbClr val="393939"/>
                  </a:solidFill>
                </a:rPr>
                <a:t>스마트폰과 </a:t>
              </a:r>
              <a:r>
                <a:rPr lang="en-US" altLang="ko-KR" sz="1400" dirty="0">
                  <a:solidFill>
                    <a:srgbClr val="393939"/>
                  </a:solidFill>
                </a:rPr>
                <a:t>RC</a:t>
              </a:r>
              <a:r>
                <a:rPr lang="ko-KR" altLang="en-US" sz="1400" dirty="0">
                  <a:solidFill>
                    <a:srgbClr val="393939"/>
                  </a:solidFill>
                </a:rPr>
                <a:t>카 연동을 위한 모듈</a:t>
              </a:r>
              <a:r>
                <a:rPr lang="en-US" altLang="ko-KR" sz="1400" dirty="0">
                  <a:solidFill>
                    <a:srgbClr val="393939"/>
                  </a:solidFill>
                </a:rPr>
                <a:t>.</a:t>
              </a:r>
              <a:endParaRPr lang="ko-KR" altLang="en-US" sz="140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9252585" y="5188584"/>
              <a:ext cx="16541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 dirty="0">
                  <a:solidFill>
                    <a:srgbClr val="393939"/>
                  </a:solidFill>
                  <a:latin typeface="나눔스퀘어 ExtraBold" charset="0"/>
                  <a:ea typeface="나눔스퀘어 ExtraBold" charset="0"/>
                </a:rPr>
                <a:t>블루투스 모듈</a:t>
              </a:r>
              <a:endParaRPr lang="ko-KR" altLang="en-US" sz="200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AAA0391-C20D-FF1C-A422-AD535B9E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1557434"/>
            <a:ext cx="3180188" cy="32546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DDC788-D9D4-FFF7-F596-C436C3B3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33" y="1495491"/>
            <a:ext cx="3333114" cy="33260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E8D681-9CD0-2C7D-666F-7ED209E27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718" y="1504942"/>
            <a:ext cx="3333114" cy="33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007281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 dirty="0">
                <a:solidFill>
                  <a:schemeClr val="bg1"/>
                </a:solidFill>
              </a:rPr>
              <a:t>개발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51435FA-DA53-8DDC-2DAB-7BA7781F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40250"/>
              </p:ext>
            </p:extLst>
          </p:nvPr>
        </p:nvGraphicFramePr>
        <p:xfrm>
          <a:off x="1035048" y="1993900"/>
          <a:ext cx="10121904" cy="365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38">
                  <a:extLst>
                    <a:ext uri="{9D8B030D-6E8A-4147-A177-3AD203B41FA5}">
                      <a16:colId xmlns:a16="http://schemas.microsoft.com/office/drawing/2014/main" val="3541840755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3173409707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4171399551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3714072878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2614850938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1626265253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623606666"/>
                    </a:ext>
                  </a:extLst>
                </a:gridCol>
                <a:gridCol w="1265238">
                  <a:extLst>
                    <a:ext uri="{9D8B030D-6E8A-4147-A177-3AD203B41FA5}">
                      <a16:colId xmlns:a16="http://schemas.microsoft.com/office/drawing/2014/main" val="1845785381"/>
                    </a:ext>
                  </a:extLst>
                </a:gridCol>
              </a:tblGrid>
              <a:tr h="451228"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3090"/>
                  </a:ext>
                </a:extLst>
              </a:tr>
              <a:tr h="4504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RC</a:t>
                      </a:r>
                      <a:r>
                        <a:rPr lang="ko-KR" altLang="en-US" dirty="0"/>
                        <a:t>카 조립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회로 연결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088355"/>
                  </a:ext>
                </a:extLst>
              </a:tr>
              <a:tr h="451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아두이노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스케치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886119"/>
                  </a:ext>
                </a:extLst>
              </a:tr>
              <a:tr h="451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앱인벤터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10069"/>
                  </a:ext>
                </a:extLst>
              </a:tr>
              <a:tr h="4512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RC</a:t>
                      </a:r>
                      <a:r>
                        <a:rPr lang="ko-KR" altLang="en-US" dirty="0"/>
                        <a:t>카 기능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73234"/>
                  </a:ext>
                </a:extLst>
              </a:tr>
              <a:tr h="451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정비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960634"/>
                  </a:ext>
                </a:extLst>
              </a:tr>
            </a:tbl>
          </a:graphicData>
        </a:graphic>
      </p:graphicFrame>
      <p:sp>
        <p:nvSpPr>
          <p:cNvPr id="12" name="Rect 0">
            <a:extLst>
              <a:ext uri="{FF2B5EF4-FFF2-40B4-BE49-F238E27FC236}">
                <a16:creationId xmlns:a16="http://schemas.microsoft.com/office/drawing/2014/main" id="{F11F3961-B506-587A-8211-968D7B7F21AE}"/>
              </a:ext>
            </a:extLst>
          </p:cNvPr>
          <p:cNvSpPr txBox="1">
            <a:spLocks/>
          </p:cNvSpPr>
          <p:nvPr/>
        </p:nvSpPr>
        <p:spPr>
          <a:xfrm>
            <a:off x="1035048" y="1426344"/>
            <a:ext cx="5220246" cy="4770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en-US" sz="2500" b="1" dirty="0">
                <a:solidFill>
                  <a:srgbClr val="393939"/>
                </a:solidFill>
              </a:rPr>
              <a:t>개발 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759583-5841-3D87-F15C-7641217F9435}"/>
              </a:ext>
            </a:extLst>
          </p:cNvPr>
          <p:cNvSpPr/>
          <p:nvPr/>
        </p:nvSpPr>
        <p:spPr>
          <a:xfrm>
            <a:off x="932178" y="1440949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8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030" y="101600"/>
            <a:ext cx="2007281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 dirty="0">
                <a:solidFill>
                  <a:schemeClr val="bg1"/>
                </a:solidFill>
              </a:rPr>
              <a:t>개발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47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030" y="676275"/>
            <a:ext cx="1688283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/>
                </a:solidFill>
                <a:latin typeface="Arial Nova Light" charset="0"/>
              </a:rPr>
              <a:t>RC</a:t>
            </a: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카 회로도 및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charset="0"/>
              </a:rPr>
              <a:t>완성본</a:t>
            </a: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1A49E-0106-56A2-D249-0AC484BD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835"/>
            <a:ext cx="6579030" cy="5781040"/>
          </a:xfrm>
          <a:prstGeom prst="rect">
            <a:avLst/>
          </a:prstGeom>
        </p:spPr>
      </p:pic>
      <p:sp>
        <p:nvSpPr>
          <p:cNvPr id="11" name="텍스트 상자 3">
            <a:extLst>
              <a:ext uri="{FF2B5EF4-FFF2-40B4-BE49-F238E27FC236}">
                <a16:creationId xmlns:a16="http://schemas.microsoft.com/office/drawing/2014/main" id="{B2B062EC-622B-0BA1-2951-193595F1CA60}"/>
              </a:ext>
            </a:extLst>
          </p:cNvPr>
          <p:cNvSpPr txBox="1">
            <a:spLocks/>
          </p:cNvSpPr>
          <p:nvPr/>
        </p:nvSpPr>
        <p:spPr>
          <a:xfrm>
            <a:off x="7184303" y="5257333"/>
            <a:ext cx="4402423" cy="1015663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앞서 말씀드린 장치들을 토대로 </a:t>
            </a:r>
            <a:r>
              <a:rPr lang="en-US" altLang="ko-KR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RC</a:t>
            </a:r>
            <a:r>
              <a:rPr lang="ko-KR" altLang="en-US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카를 </a:t>
            </a:r>
            <a:endParaRPr lang="en-US" altLang="ko-KR" sz="2000" spc="-140" dirty="0">
              <a:solidFill>
                <a:srgbClr val="393939"/>
              </a:solidFill>
              <a:latin typeface="나눔스퀘어 ExtraBold" charset="0"/>
              <a:ea typeface="나눔스퀘어 ExtraBold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조립하였고</a:t>
            </a:r>
            <a:r>
              <a:rPr lang="en-US" altLang="ko-KR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, </a:t>
            </a:r>
            <a:r>
              <a:rPr lang="ko-KR" altLang="en-US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추가 기능을 위한</a:t>
            </a:r>
            <a:endParaRPr lang="en-US" altLang="ko-KR" sz="2000" spc="-140" dirty="0">
              <a:solidFill>
                <a:srgbClr val="393939"/>
              </a:solidFill>
              <a:latin typeface="나눔스퀘어 ExtraBold" charset="0"/>
              <a:ea typeface="나눔스퀘어 ExtraBold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장치들을 연결시켜 주었음</a:t>
            </a:r>
            <a:r>
              <a:rPr lang="en-US" altLang="ko-KR" sz="2000" spc="-140" dirty="0">
                <a:solidFill>
                  <a:srgbClr val="393939"/>
                </a:solidFill>
                <a:latin typeface="나눔스퀘어 ExtraBold" charset="0"/>
                <a:ea typeface="나눔스퀘어 ExtraBold" charset="0"/>
              </a:rPr>
              <a:t>.</a:t>
            </a:r>
            <a:endParaRPr lang="ko-KR" altLang="en-US" sz="2000" dirty="0">
              <a:solidFill>
                <a:srgbClr val="393939"/>
              </a:solidFill>
              <a:latin typeface="나눔스퀘어 ExtraBold" charset="0"/>
              <a:ea typeface="나눔스퀘어 ExtraBold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2E4213-0F8C-AB38-2B07-75F80E0C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30" y="1092835"/>
            <a:ext cx="5612970" cy="36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2635" cy="107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875030" y="101600"/>
            <a:ext cx="195580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 spc="-290">
                <a:solidFill>
                  <a:schemeClr val="bg1"/>
                </a:solidFill>
              </a:rPr>
              <a:t>개발 과정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32080" y="117475"/>
            <a:ext cx="771525" cy="308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75030" y="676275"/>
            <a:ext cx="1295547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/>
                </a:solidFill>
                <a:latin typeface="Arial Nova Light" charset="0"/>
              </a:rPr>
              <a:t>RC</a:t>
            </a:r>
            <a:r>
              <a:rPr lang="ko-KR" altLang="en-US" sz="1100" dirty="0">
                <a:solidFill>
                  <a:schemeClr val="bg1"/>
                </a:solidFill>
                <a:latin typeface="Arial Nova Light" charset="0"/>
              </a:rPr>
              <a:t>카 기본 스케치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E3B1C9-5E87-8DBF-8DA6-DAF55446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54" y="1651774"/>
            <a:ext cx="3364616" cy="5040000"/>
          </a:xfrm>
          <a:prstGeom prst="rect">
            <a:avLst/>
          </a:prstGeom>
        </p:spPr>
      </p:pic>
      <p:sp>
        <p:nvSpPr>
          <p:cNvPr id="21" name="Rect 0">
            <a:extLst>
              <a:ext uri="{FF2B5EF4-FFF2-40B4-BE49-F238E27FC236}">
                <a16:creationId xmlns:a16="http://schemas.microsoft.com/office/drawing/2014/main" id="{B20F30C0-FCC2-5421-14F2-9AB642DEC675}"/>
              </a:ext>
            </a:extLst>
          </p:cNvPr>
          <p:cNvSpPr txBox="1">
            <a:spLocks/>
          </p:cNvSpPr>
          <p:nvPr/>
        </p:nvSpPr>
        <p:spPr>
          <a:xfrm>
            <a:off x="367754" y="1210796"/>
            <a:ext cx="288798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1. 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사용 핀 번호 및 </a:t>
            </a:r>
            <a:r>
              <a:rPr lang="ko-KR" altLang="en-US" sz="1400" b="1" spc="-140" dirty="0" err="1">
                <a:solidFill>
                  <a:srgbClr val="393939"/>
                </a:solidFill>
              </a:rPr>
              <a:t>핀모드</a:t>
            </a:r>
            <a:r>
              <a:rPr lang="ko-KR" altLang="en-US" sz="1400" b="1" spc="-140" dirty="0">
                <a:solidFill>
                  <a:srgbClr val="393939"/>
                </a:solidFill>
              </a:rPr>
              <a:t> 설정</a:t>
            </a:r>
            <a:endParaRPr lang="ko-KR" altLang="en-US" sz="1400" b="1" dirty="0">
              <a:solidFill>
                <a:srgbClr val="393939"/>
              </a:solidFill>
            </a:endParaRPr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id="{2F7A78BE-C4CF-37B1-1456-6093153C56D3}"/>
              </a:ext>
            </a:extLst>
          </p:cNvPr>
          <p:cNvSpPr txBox="1">
            <a:spLocks/>
          </p:cNvSpPr>
          <p:nvPr/>
        </p:nvSpPr>
        <p:spPr>
          <a:xfrm>
            <a:off x="4393594" y="1210795"/>
            <a:ext cx="37344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altLang="ko-KR" sz="1400" b="1" spc="-140" dirty="0">
                <a:solidFill>
                  <a:srgbClr val="393939"/>
                </a:solidFill>
              </a:rPr>
              <a:t>2. RC</a:t>
            </a:r>
            <a:r>
              <a:rPr lang="ko-KR" altLang="en-US" sz="1400" b="1" spc="-140" dirty="0">
                <a:solidFill>
                  <a:srgbClr val="393939"/>
                </a:solidFill>
              </a:rPr>
              <a:t>카 움직임 제어 코드 </a:t>
            </a:r>
            <a:r>
              <a:rPr lang="en-US" altLang="ko-KR" sz="1400" b="1" spc="-140" dirty="0">
                <a:solidFill>
                  <a:srgbClr val="393939"/>
                </a:solidFill>
              </a:rPr>
              <a:t>(1)</a:t>
            </a:r>
            <a:endParaRPr lang="ko-KR" altLang="en-US" sz="1400" b="1" dirty="0">
              <a:solidFill>
                <a:srgbClr val="393939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B93443-360D-F562-624C-98968C31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95" y="1652270"/>
            <a:ext cx="3364615" cy="50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5EFE7A-1CA6-923D-B7AE-9647A6A6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61" y="1652270"/>
            <a:ext cx="3364615" cy="50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73C181F-13E3-E47F-EEA6-6B0D9DAC7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" t="61193" r="60260" b="20500"/>
          <a:stretch/>
        </p:blipFill>
        <p:spPr>
          <a:xfrm>
            <a:off x="8010149" y="4997450"/>
            <a:ext cx="1309687" cy="7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Pages>34</Pages>
  <Words>407</Words>
  <Characters>0</Characters>
  <Application>Microsoft Office PowerPoint</Application>
  <DocSecurity>0</DocSecurity>
  <PresentationFormat>와이드스크린</PresentationFormat>
  <Lines>0</Lines>
  <Paragraphs>110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이상훈</cp:lastModifiedBy>
  <cp:revision>6</cp:revision>
  <dcterms:modified xsi:type="dcterms:W3CDTF">2022-06-09T14:12:12Z</dcterms:modified>
  <cp:version>9.103.112.46022</cp:version>
</cp:coreProperties>
</file>